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4" r:id="rId2"/>
    <p:sldId id="295" r:id="rId3"/>
    <p:sldId id="296" r:id="rId4"/>
    <p:sldId id="313" r:id="rId5"/>
    <p:sldId id="314" r:id="rId6"/>
    <p:sldId id="315" r:id="rId7"/>
    <p:sldId id="261" r:id="rId8"/>
    <p:sldId id="303" r:id="rId9"/>
    <p:sldId id="304" r:id="rId10"/>
    <p:sldId id="305" r:id="rId11"/>
    <p:sldId id="306" r:id="rId12"/>
    <p:sldId id="311" r:id="rId13"/>
    <p:sldId id="307" r:id="rId14"/>
    <p:sldId id="308" r:id="rId15"/>
    <p:sldId id="309" r:id="rId16"/>
    <p:sldId id="310" r:id="rId17"/>
    <p:sldId id="317" r:id="rId18"/>
    <p:sldId id="267" r:id="rId19"/>
    <p:sldId id="274" r:id="rId20"/>
    <p:sldId id="275" r:id="rId21"/>
    <p:sldId id="276" r:id="rId22"/>
    <p:sldId id="277" r:id="rId23"/>
    <p:sldId id="278" r:id="rId24"/>
    <p:sldId id="279" r:id="rId25"/>
    <p:sldId id="301" r:id="rId26"/>
    <p:sldId id="282" r:id="rId27"/>
    <p:sldId id="283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176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B9563-72DE-184A-8DA1-D9E207CFA154}" type="datetimeFigureOut">
              <a:rPr lang="en-US" smtClean="0"/>
              <a:t>4/12/21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E6EF28-26F8-2D4A-8CE3-E33CE01FA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807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84EF8A-1066-FF49-8513-01DC11E67B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64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21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10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284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445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32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2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63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06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65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57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7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064A2-3D1C-0240-B6EE-474921FA8F7B}" type="datetimeFigureOut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98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uppal3gt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uppal2/xMWAS/upload/master/example_manual_tutoria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package" Target="../embeddings/Microsoft_Excel_Worksheet.xlsx"/><Relationship Id="rId7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png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uppal2/xMWAS/blob/master/example_manual_tutorial/xMWAS-manual.pdf" TargetMode="External"/><Relationship Id="rId2" Type="http://schemas.openxmlformats.org/officeDocument/2006/relationships/hyperlink" Target="https://github.com/kuppal2/xMWAS/blob/master/example_manual_tutorial/example_xmwas_runscript_v0.55.R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uppal.shinyapps.io/xmwas/" TargetMode="External"/><Relationship Id="rId2" Type="http://schemas.openxmlformats.org/officeDocument/2006/relationships/hyperlink" Target="https://github.com/kuppal2/xMWA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kuppal2/xMWAS/blob/master/example_manual_tutorial/xMWAS-manual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cran.r-project.org" TargetMode="External"/><Relationship Id="rId2" Type="http://schemas.openxmlformats.org/officeDocument/2006/relationships/hyperlink" Target="https://cran.cnr.berkeley.edu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xquartz.org/" TargetMode="External"/><Relationship Id="rId2" Type="http://schemas.openxmlformats.org/officeDocument/2006/relationships/hyperlink" Target="https://cran.cnr.berkeley.edu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ran.r-project.org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Installing and running </a:t>
            </a:r>
            <a:r>
              <a:rPr lang="en-US" dirty="0" err="1"/>
              <a:t>xMWAS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287954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tx1"/>
                </a:solidFill>
              </a:rPr>
              <a:t>Karan </a:t>
            </a:r>
            <a:r>
              <a:rPr lang="en-US" sz="1800" b="1" dirty="0" err="1">
                <a:solidFill>
                  <a:schemeClr val="tx1"/>
                </a:solidFill>
              </a:rPr>
              <a:t>Uppal</a:t>
            </a:r>
            <a:r>
              <a:rPr lang="en-US" sz="1800" b="1" dirty="0">
                <a:solidFill>
                  <a:schemeClr val="tx1"/>
                </a:solidFill>
              </a:rPr>
              <a:t>, PhD </a:t>
            </a:r>
          </a:p>
          <a:p>
            <a:r>
              <a:rPr lang="en-US" sz="1800" dirty="0">
                <a:solidFill>
                  <a:schemeClr val="tx1"/>
                </a:solidFill>
              </a:rPr>
              <a:t>Email: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kuppal3gt@gmail.com</a:t>
            </a:r>
            <a:endParaRPr lang="en-US" sz="18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endParaRPr lang="en-US" sz="1800" dirty="0"/>
          </a:p>
          <a:p>
            <a:r>
              <a:rPr lang="en-US" sz="1800" dirty="0"/>
              <a:t>Last updated: April 12, 2021</a:t>
            </a:r>
          </a:p>
        </p:txBody>
      </p:sp>
    </p:spTree>
    <p:extLst>
      <p:ext uri="{BB962C8B-B14F-4D97-AF65-F5344CB8AC3E}">
        <p14:creationId xmlns:p14="http://schemas.microsoft.com/office/powerpoint/2010/main" val="2120008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73405" y="215291"/>
            <a:ext cx="27534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/>
              <a:t>xMWAS</a:t>
            </a:r>
            <a:r>
              <a:rPr lang="en-US" sz="2400" dirty="0"/>
              <a:t>: Home Page</a:t>
            </a:r>
          </a:p>
        </p:txBody>
      </p:sp>
      <p:pic>
        <p:nvPicPr>
          <p:cNvPr id="3" name="Content Placeholder 2" descr="Screen Shot 2019-04-26 at 10.25.30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2" t="10557" r="4320" b="6003"/>
          <a:stretch/>
        </p:blipFill>
        <p:spPr>
          <a:xfrm>
            <a:off x="173405" y="1157111"/>
            <a:ext cx="8861778" cy="5249333"/>
          </a:xfrm>
        </p:spPr>
      </p:pic>
    </p:spTree>
    <p:extLst>
      <p:ext uri="{BB962C8B-B14F-4D97-AF65-F5344CB8AC3E}">
        <p14:creationId xmlns:p14="http://schemas.microsoft.com/office/powerpoint/2010/main" val="1789623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9-04-26 at 10.24.49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0" t="10246" r="13272" b="7284"/>
          <a:stretch/>
        </p:blipFill>
        <p:spPr>
          <a:xfrm>
            <a:off x="225778" y="1417637"/>
            <a:ext cx="8918222" cy="54554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1. Upload data files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6432347"/>
            <a:ext cx="2218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(See: Help &amp; Support)</a:t>
            </a:r>
          </a:p>
        </p:txBody>
      </p:sp>
      <p:sp>
        <p:nvSpPr>
          <p:cNvPr id="5" name="Rectangle 4"/>
          <p:cNvSpPr/>
          <p:nvPr/>
        </p:nvSpPr>
        <p:spPr>
          <a:xfrm>
            <a:off x="3461968" y="4786721"/>
            <a:ext cx="568203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Example input files: </a:t>
            </a:r>
            <a:r>
              <a:rPr lang="en-US" b="1" dirty="0">
                <a:solidFill>
                  <a:srgbClr val="008000"/>
                </a:solidFill>
                <a:hlinkClick r:id="rId3"/>
              </a:rPr>
              <a:t>https://github.com/kuppal2/xMWAS/upload/master/example_manual_tutorial</a:t>
            </a:r>
            <a:endParaRPr lang="en-US" b="1" dirty="0">
              <a:solidFill>
                <a:srgbClr val="008000"/>
              </a:solidFill>
            </a:endParaRPr>
          </a:p>
          <a:p>
            <a:pPr lvl="1"/>
            <a:r>
              <a:rPr lang="en-US" dirty="0"/>
              <a:t>exh1n1_transcriptome.txt</a:t>
            </a:r>
          </a:p>
          <a:p>
            <a:pPr lvl="1"/>
            <a:r>
              <a:rPr lang="en-US" dirty="0"/>
              <a:t>exh1n1_metabolome.txt</a:t>
            </a:r>
          </a:p>
          <a:p>
            <a:pPr lvl="1"/>
            <a:r>
              <a:rPr lang="en-US" dirty="0"/>
              <a:t>exh1n1_cytokine.txt</a:t>
            </a:r>
          </a:p>
          <a:p>
            <a:pPr lvl="1"/>
            <a:r>
              <a:rPr lang="en-US" dirty="0"/>
              <a:t>exh1n1_classlabels.txt</a:t>
            </a:r>
          </a:p>
        </p:txBody>
      </p:sp>
    </p:spTree>
    <p:extLst>
      <p:ext uri="{BB962C8B-B14F-4D97-AF65-F5344CB8AC3E}">
        <p14:creationId xmlns:p14="http://schemas.microsoft.com/office/powerpoint/2010/main" val="3416141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example dataset </a:t>
            </a:r>
            <a:br>
              <a:rPr lang="en-US" dirty="0"/>
            </a:br>
            <a:r>
              <a:rPr lang="en-US" sz="2400" dirty="0"/>
              <a:t>(click on “More options” -&gt; set Use example data to “True”)</a:t>
            </a:r>
          </a:p>
        </p:txBody>
      </p:sp>
      <p:pic>
        <p:nvPicPr>
          <p:cNvPr id="4" name="Content Placeholder 3" descr="Screen Shot 2019-04-22 at 2.56.21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10798"/>
          <a:stretch/>
        </p:blipFill>
        <p:spPr>
          <a:xfrm>
            <a:off x="457200" y="2035077"/>
            <a:ext cx="8229600" cy="4279328"/>
          </a:xfrm>
        </p:spPr>
      </p:pic>
    </p:spTree>
    <p:extLst>
      <p:ext uri="{BB962C8B-B14F-4D97-AF65-F5344CB8AC3E}">
        <p14:creationId xmlns:p14="http://schemas.microsoft.com/office/powerpoint/2010/main" val="3444904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 2. Data preprocessing and filtering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20158" y="6297164"/>
            <a:ext cx="9675657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/>
              <a:t>https://</a:t>
            </a:r>
            <a:r>
              <a:rPr lang="en-US" sz="1700" dirty="0" err="1"/>
              <a:t>github.com</a:t>
            </a:r>
            <a:r>
              <a:rPr lang="en-US" sz="1700" dirty="0"/>
              <a:t>/kuppal2/</a:t>
            </a:r>
            <a:r>
              <a:rPr lang="en-US" sz="1700" dirty="0" err="1"/>
              <a:t>xMWAS</a:t>
            </a:r>
            <a:r>
              <a:rPr lang="en-US" sz="1700" dirty="0"/>
              <a:t>/blob/master/</a:t>
            </a:r>
            <a:r>
              <a:rPr lang="en-US" sz="1700" dirty="0" err="1"/>
              <a:t>example_manual_tutorial</a:t>
            </a:r>
            <a:r>
              <a:rPr lang="en-US" sz="1700" dirty="0"/>
              <a:t>/</a:t>
            </a:r>
            <a:r>
              <a:rPr lang="en-US" sz="1700" dirty="0" err="1"/>
              <a:t>xMWAS-manual.pdf</a:t>
            </a:r>
            <a:endParaRPr lang="en-US" sz="1700" dirty="0"/>
          </a:p>
        </p:txBody>
      </p:sp>
      <p:pic>
        <p:nvPicPr>
          <p:cNvPr id="6" name="Content Placeholder 5" descr="Screen Shot 2019-04-26 at 10.13.02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1" t="11105" r="5762" b="6004"/>
          <a:stretch/>
        </p:blipFill>
        <p:spPr>
          <a:xfrm>
            <a:off x="457200" y="1417638"/>
            <a:ext cx="8259545" cy="4708525"/>
          </a:xfrm>
        </p:spPr>
      </p:pic>
    </p:spTree>
    <p:extLst>
      <p:ext uri="{BB962C8B-B14F-4D97-AF65-F5344CB8AC3E}">
        <p14:creationId xmlns:p14="http://schemas.microsoft.com/office/powerpoint/2010/main" val="1931915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Step 3. Set parameters for integration and association analysis </a:t>
            </a:r>
          </a:p>
        </p:txBody>
      </p:sp>
      <p:sp>
        <p:nvSpPr>
          <p:cNvPr id="5" name="Rectangle 4"/>
          <p:cNvSpPr/>
          <p:nvPr/>
        </p:nvSpPr>
        <p:spPr>
          <a:xfrm>
            <a:off x="20158" y="6297164"/>
            <a:ext cx="9675657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/>
              <a:t>https://</a:t>
            </a:r>
            <a:r>
              <a:rPr lang="en-US" sz="1700" dirty="0" err="1"/>
              <a:t>github.com</a:t>
            </a:r>
            <a:r>
              <a:rPr lang="en-US" sz="1700" dirty="0"/>
              <a:t>/kuppal2/</a:t>
            </a:r>
            <a:r>
              <a:rPr lang="en-US" sz="1700" dirty="0" err="1"/>
              <a:t>xMWAS</a:t>
            </a:r>
            <a:r>
              <a:rPr lang="en-US" sz="1700" dirty="0"/>
              <a:t>/blob/master/</a:t>
            </a:r>
            <a:r>
              <a:rPr lang="en-US" sz="1700" dirty="0" err="1"/>
              <a:t>example_manual_tutorial</a:t>
            </a:r>
            <a:r>
              <a:rPr lang="en-US" sz="1700" dirty="0"/>
              <a:t>/</a:t>
            </a:r>
            <a:r>
              <a:rPr lang="en-US" sz="1700" dirty="0" err="1"/>
              <a:t>xMWAS-manual.pdf</a:t>
            </a:r>
            <a:endParaRPr lang="en-US" sz="1700" dirty="0"/>
          </a:p>
        </p:txBody>
      </p:sp>
      <p:pic>
        <p:nvPicPr>
          <p:cNvPr id="6" name="Content Placeholder 5" descr="Screen Shot 2019-04-26 at 10.13.07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6" t="8912" r="5311" b="16976"/>
          <a:stretch/>
        </p:blipFill>
        <p:spPr>
          <a:xfrm>
            <a:off x="457200" y="1699860"/>
            <a:ext cx="8229600" cy="4205456"/>
          </a:xfrm>
        </p:spPr>
      </p:pic>
    </p:spTree>
    <p:extLst>
      <p:ext uri="{BB962C8B-B14F-4D97-AF65-F5344CB8AC3E}">
        <p14:creationId xmlns:p14="http://schemas.microsoft.com/office/powerpoint/2010/main" val="653432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9-04-26 at 10.23.38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1" t="11655" r="10220" b="6003"/>
          <a:stretch/>
        </p:blipFill>
        <p:spPr>
          <a:xfrm>
            <a:off x="400756" y="1603817"/>
            <a:ext cx="8686800" cy="517308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 4. Select method for centrality analysis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62809" y="3891470"/>
            <a:ext cx="5224747" cy="2800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Eigenvector: based on the number and quality of connections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err="1"/>
              <a:t>Betweenness</a:t>
            </a:r>
            <a:r>
              <a:rPr lang="en-US" sz="1600" dirty="0"/>
              <a:t>: based on the extent to which a node lies on 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the path between other nodes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err="1"/>
              <a:t>Degree.count</a:t>
            </a:r>
            <a:r>
              <a:rPr lang="en-US" sz="1600" dirty="0"/>
              <a:t>: based on the number of connections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err="1"/>
              <a:t>Degree.weight</a:t>
            </a:r>
            <a:r>
              <a:rPr lang="en-US" sz="1600" dirty="0"/>
              <a:t>: based on the magnitude of edges (association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scores)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Closeness: based on the closeness of a node to all other nodes</a:t>
            </a:r>
          </a:p>
        </p:txBody>
      </p:sp>
    </p:spTree>
    <p:extLst>
      <p:ext uri="{BB962C8B-B14F-4D97-AF65-F5344CB8AC3E}">
        <p14:creationId xmlns:p14="http://schemas.microsoft.com/office/powerpoint/2010/main" val="3646668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5. Set “Graphical Options”</a:t>
            </a:r>
          </a:p>
        </p:txBody>
      </p:sp>
      <p:pic>
        <p:nvPicPr>
          <p:cNvPr id="6" name="Picture 5" descr="Screen Shot 2019-04-26 at 10.19.11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" t="10865" r="8721" b="5535"/>
          <a:stretch/>
        </p:blipFill>
        <p:spPr>
          <a:xfrm>
            <a:off x="457200" y="1693333"/>
            <a:ext cx="8229600" cy="485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4297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6. Click on “Start processing”</a:t>
            </a:r>
          </a:p>
        </p:txBody>
      </p:sp>
      <p:pic>
        <p:nvPicPr>
          <p:cNvPr id="5" name="Picture 4" descr="Screen Shot 2018-03-21 at 12.09.00 A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9"/>
          <a:stretch/>
        </p:blipFill>
        <p:spPr>
          <a:xfrm>
            <a:off x="254000" y="1417638"/>
            <a:ext cx="8359698" cy="531763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2888" y="4690447"/>
            <a:ext cx="49671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8000"/>
                </a:solidFill>
              </a:rPr>
              <a:t>You will see the network plots as output </a:t>
            </a:r>
          </a:p>
          <a:p>
            <a:r>
              <a:rPr lang="en-US" sz="2000" b="1" dirty="0">
                <a:solidFill>
                  <a:srgbClr val="008000"/>
                </a:solidFill>
              </a:rPr>
              <a:t>and the message: </a:t>
            </a:r>
          </a:p>
          <a:p>
            <a:r>
              <a:rPr lang="en-US" sz="2000" b="1" dirty="0">
                <a:solidFill>
                  <a:srgbClr val="008000"/>
                </a:solidFill>
              </a:rPr>
              <a:t>“Processing complete. Please</a:t>
            </a:r>
          </a:p>
          <a:p>
            <a:r>
              <a:rPr lang="en-US" sz="2000" b="1" dirty="0">
                <a:solidFill>
                  <a:srgbClr val="008000"/>
                </a:solidFill>
              </a:rPr>
              <a:t>Click on Download to save the results” once </a:t>
            </a:r>
          </a:p>
          <a:p>
            <a:r>
              <a:rPr lang="en-US" sz="2000" b="1" dirty="0">
                <a:solidFill>
                  <a:srgbClr val="008000"/>
                </a:solidFill>
              </a:rPr>
              <a:t>the processing is complete.</a:t>
            </a:r>
          </a:p>
        </p:txBody>
      </p:sp>
    </p:spTree>
    <p:extLst>
      <p:ext uri="{BB962C8B-B14F-4D97-AF65-F5344CB8AC3E}">
        <p14:creationId xmlns:p14="http://schemas.microsoft.com/office/powerpoint/2010/main" val="1565401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results</a:t>
            </a:r>
          </a:p>
        </p:txBody>
      </p:sp>
      <p:pic>
        <p:nvPicPr>
          <p:cNvPr id="4" name="Content Placeholder 3" descr="Screen Shot 2018-03-21 at 7.12.20 AM.png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" y="1539229"/>
            <a:ext cx="7671904" cy="4283536"/>
          </a:xfrm>
        </p:spPr>
      </p:pic>
    </p:spTree>
    <p:extLst>
      <p:ext uri="{BB962C8B-B14F-4D97-AF65-F5344CB8AC3E}">
        <p14:creationId xmlns:p14="http://schemas.microsoft.com/office/powerpoint/2010/main" val="2413229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xMWAS</a:t>
            </a:r>
            <a:r>
              <a:rPr lang="en-US" dirty="0"/>
              <a:t> output</a:t>
            </a:r>
          </a:p>
        </p:txBody>
      </p:sp>
      <p:pic>
        <p:nvPicPr>
          <p:cNvPr id="3" name="Picture 2" descr="Screen Shot 2018-03-20 at 11.43.40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211" y="1283451"/>
            <a:ext cx="7012539" cy="53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768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/>
          <p:cNvCxnSpPr/>
          <p:nvPr/>
        </p:nvCxnSpPr>
        <p:spPr bwMode="auto">
          <a:xfrm>
            <a:off x="6648273" y="4944231"/>
            <a:ext cx="1823" cy="66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/>
          <p:nvPr/>
        </p:nvCxnSpPr>
        <p:spPr bwMode="auto">
          <a:xfrm>
            <a:off x="6648273" y="5173801"/>
            <a:ext cx="182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FF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7539579"/>
              </p:ext>
            </p:extLst>
          </p:nvPr>
        </p:nvGraphicFramePr>
        <p:xfrm>
          <a:off x="839736" y="2102657"/>
          <a:ext cx="2224644" cy="647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6" name="Worksheet" r:id="rId3" imgW="3314700" imgH="965200" progId="Excel.Sheet.12">
                  <p:embed/>
                </p:oleObj>
              </mc:Choice>
              <mc:Fallback>
                <p:oleObj name="Worksheet" r:id="rId3" imgW="3314700" imgH="965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9736" y="2102657"/>
                        <a:ext cx="2224644" cy="647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6318657"/>
              </p:ext>
            </p:extLst>
          </p:nvPr>
        </p:nvGraphicFramePr>
        <p:xfrm>
          <a:off x="3401635" y="2119775"/>
          <a:ext cx="2305034" cy="6711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7" name="Worksheet" r:id="rId5" imgW="3314700" imgH="965200" progId="Excel.Sheet.12">
                  <p:embed/>
                </p:oleObj>
              </mc:Choice>
              <mc:Fallback>
                <p:oleObj name="Worksheet" r:id="rId5" imgW="3314700" imgH="965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01635" y="2119775"/>
                        <a:ext cx="2305034" cy="6711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4528997"/>
              </p:ext>
            </p:extLst>
          </p:nvPr>
        </p:nvGraphicFramePr>
        <p:xfrm>
          <a:off x="5982165" y="2081760"/>
          <a:ext cx="2435601" cy="709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8" name="Worksheet" r:id="rId7" imgW="3314700" imgH="965200" progId="Excel.Sheet.12">
                  <p:embed/>
                </p:oleObj>
              </mc:Choice>
              <mc:Fallback>
                <p:oleObj name="Worksheet" r:id="rId7" imgW="3314700" imgH="965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982165" y="2081760"/>
                        <a:ext cx="2435601" cy="709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/>
          <p:cNvSpPr txBox="1"/>
          <p:nvPr/>
        </p:nvSpPr>
        <p:spPr>
          <a:xfrm>
            <a:off x="1034719" y="1779974"/>
            <a:ext cx="1676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Transcriptomics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890032" y="1773852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Metabolomics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418219" y="1763953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Proteomics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35811" y="3145708"/>
            <a:ext cx="7796214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Pairwise (sparse) Partial Least Squares regression for data integration (Cao 2009)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         Approximation of Pearson correlation using PLS components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 Filtering based on |r|&gt;threshold and p-value&lt;alpha criteria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451277" y="4476856"/>
            <a:ext cx="117" cy="516858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4447452" y="3462184"/>
            <a:ext cx="0" cy="280444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Rounded Rectangle 56"/>
          <p:cNvSpPr/>
          <p:nvPr/>
        </p:nvSpPr>
        <p:spPr>
          <a:xfrm>
            <a:off x="735811" y="1779978"/>
            <a:ext cx="7796214" cy="102450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4457458" y="2804487"/>
            <a:ext cx="0" cy="341223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5431972" y="5726388"/>
            <a:ext cx="1537701" cy="1022316"/>
            <a:chOff x="4131053" y="-52313"/>
            <a:chExt cx="2017288" cy="1318653"/>
          </a:xfrm>
        </p:grpSpPr>
        <p:grpSp>
          <p:nvGrpSpPr>
            <p:cNvPr id="54" name="Group 53"/>
            <p:cNvGrpSpPr/>
            <p:nvPr/>
          </p:nvGrpSpPr>
          <p:grpSpPr>
            <a:xfrm>
              <a:off x="4150548" y="-52313"/>
              <a:ext cx="1267788" cy="862218"/>
              <a:chOff x="1098840" y="496731"/>
              <a:chExt cx="965926" cy="1003496"/>
            </a:xfrm>
          </p:grpSpPr>
          <p:sp>
            <p:nvSpPr>
              <p:cNvPr id="55" name="Isosceles Triangle 54"/>
              <p:cNvSpPr/>
              <p:nvPr/>
            </p:nvSpPr>
            <p:spPr>
              <a:xfrm>
                <a:off x="1101530" y="1262971"/>
                <a:ext cx="139336" cy="212847"/>
              </a:xfrm>
              <a:prstGeom prst="triangle">
                <a:avLst/>
              </a:prstGeom>
              <a:solidFill>
                <a:srgbClr val="25EEE7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Arial"/>
                  <a:cs typeface="Arial"/>
                </a:endParaRPr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1098840" y="948737"/>
                <a:ext cx="139336" cy="212845"/>
              </a:xfrm>
              <a:prstGeom prst="ellipse">
                <a:avLst/>
              </a:prstGeom>
              <a:solidFill>
                <a:srgbClr val="2BFF1B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Arial"/>
                  <a:cs typeface="Arial"/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1099067" y="617821"/>
                <a:ext cx="139336" cy="212847"/>
              </a:xfrm>
              <a:prstGeom prst="rect">
                <a:avLst/>
              </a:prstGeom>
              <a:solidFill>
                <a:srgbClr val="FD7F23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Arial"/>
                  <a:cs typeface="Arial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1224666" y="836308"/>
                <a:ext cx="654798" cy="369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latin typeface="Arial"/>
                    <a:cs typeface="Arial"/>
                  </a:rPr>
                  <a:t>Proteins</a:t>
                </a: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1224710" y="1130595"/>
                <a:ext cx="840056" cy="369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latin typeface="Arial"/>
                    <a:cs typeface="Arial"/>
                  </a:rPr>
                  <a:t>Metabolites</a:t>
                </a: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1212888" y="496731"/>
                <a:ext cx="562231" cy="369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latin typeface="Arial"/>
                    <a:cs typeface="Arial"/>
                  </a:rPr>
                  <a:t>Genes</a:t>
                </a: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4131053" y="750251"/>
              <a:ext cx="2017288" cy="516089"/>
              <a:chOff x="27681498" y="15301460"/>
              <a:chExt cx="2963284" cy="735356"/>
            </a:xfrm>
          </p:grpSpPr>
          <p:sp>
            <p:nvSpPr>
              <p:cNvPr id="49" name="TextBox 48"/>
              <p:cNvSpPr txBox="1"/>
              <p:nvPr/>
            </p:nvSpPr>
            <p:spPr>
              <a:xfrm>
                <a:off x="28091048" y="15301460"/>
                <a:ext cx="2553734" cy="7353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latin typeface="Arial"/>
                    <a:cs typeface="Arial"/>
                  </a:rPr>
                  <a:t>Positive correlation</a:t>
                </a:r>
              </a:p>
              <a:p>
                <a:r>
                  <a:rPr lang="en-US" sz="1000" dirty="0">
                    <a:latin typeface="Arial"/>
                    <a:cs typeface="Arial"/>
                  </a:rPr>
                  <a:t>Negative correlation</a:t>
                </a:r>
              </a:p>
            </p:txBody>
          </p:sp>
          <p:cxnSp>
            <p:nvCxnSpPr>
              <p:cNvPr id="50" name="Straight Connector 49"/>
              <p:cNvCxnSpPr/>
              <p:nvPr/>
            </p:nvCxnSpPr>
            <p:spPr bwMode="auto">
              <a:xfrm flipH="1">
                <a:off x="27681498" y="15620163"/>
                <a:ext cx="487208" cy="1397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1" name="Straight Connector 50"/>
              <p:cNvCxnSpPr/>
              <p:nvPr/>
            </p:nvCxnSpPr>
            <p:spPr bwMode="auto">
              <a:xfrm flipH="1">
                <a:off x="27707537" y="15947724"/>
                <a:ext cx="487208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cxnSp>
        <p:nvCxnSpPr>
          <p:cNvPr id="63" name="Straight Arrow Connector 62"/>
          <p:cNvCxnSpPr/>
          <p:nvPr/>
        </p:nvCxnSpPr>
        <p:spPr>
          <a:xfrm>
            <a:off x="4447336" y="3959312"/>
            <a:ext cx="117" cy="280444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67663" y="4489170"/>
            <a:ext cx="3606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Community (clusters) detection and </a:t>
            </a:r>
          </a:p>
          <a:p>
            <a:r>
              <a:rPr lang="en-US" dirty="0"/>
              <a:t>centrality (importance) analysis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74568" y="5154688"/>
            <a:ext cx="1694976" cy="1651771"/>
          </a:xfrm>
          <a:prstGeom prst="rect">
            <a:avLst/>
          </a:prstGeom>
        </p:spPr>
      </p:pic>
      <p:sp>
        <p:nvSpPr>
          <p:cNvPr id="69" name="Title 68"/>
          <p:cNvSpPr>
            <a:spLocks noGrp="1"/>
          </p:cNvSpPr>
          <p:nvPr>
            <p:ph type="title"/>
          </p:nvPr>
        </p:nvSpPr>
        <p:spPr>
          <a:xfrm>
            <a:off x="457200" y="369208"/>
            <a:ext cx="8229600" cy="1143000"/>
          </a:xfrm>
        </p:spPr>
        <p:txBody>
          <a:bodyPr>
            <a:noAutofit/>
          </a:bodyPr>
          <a:lstStyle/>
          <a:p>
            <a:br>
              <a:rPr lang="en-US" sz="2800" dirty="0"/>
            </a:br>
            <a:r>
              <a:rPr lang="en-US" sz="2800" b="1" dirty="0" err="1"/>
              <a:t>xMWAS</a:t>
            </a:r>
            <a:r>
              <a:rPr lang="en-US" sz="2800" dirty="0"/>
              <a:t>: a data-driven integration and differential network analysis (</a:t>
            </a:r>
            <a:r>
              <a:rPr lang="en-US" sz="2800" dirty="0" err="1"/>
              <a:t>Uppal</a:t>
            </a:r>
            <a:r>
              <a:rPr lang="en-US" sz="2800" dirty="0"/>
              <a:t> 2018, Bioinformatics)</a:t>
            </a:r>
            <a:br>
              <a:rPr lang="en-US" sz="2800" u="sng" dirty="0"/>
            </a:br>
            <a:r>
              <a:rPr lang="en-US" sz="2000" dirty="0">
                <a:solidFill>
                  <a:srgbClr val="0000FF"/>
                </a:solidFill>
              </a:rPr>
              <a:t>URL: https://</a:t>
            </a:r>
            <a:r>
              <a:rPr lang="en-US" sz="2000" dirty="0" err="1">
                <a:solidFill>
                  <a:srgbClr val="0000FF"/>
                </a:solidFill>
              </a:rPr>
              <a:t>kuppal.shinyapps.io</a:t>
            </a:r>
            <a:r>
              <a:rPr lang="en-US" sz="2000" dirty="0">
                <a:solidFill>
                  <a:srgbClr val="0000FF"/>
                </a:solidFill>
              </a:rPr>
              <a:t>/</a:t>
            </a:r>
            <a:r>
              <a:rPr lang="en-US" sz="2000" dirty="0" err="1">
                <a:solidFill>
                  <a:srgbClr val="0000FF"/>
                </a:solidFill>
              </a:rPr>
              <a:t>xmwas</a:t>
            </a:r>
            <a:r>
              <a:rPr lang="en-US" sz="2000" dirty="0">
                <a:solidFill>
                  <a:srgbClr val="0000FF"/>
                </a:solidFill>
              </a:rPr>
              <a:t>/</a:t>
            </a:r>
            <a:br>
              <a:rPr lang="en-US" sz="2000" dirty="0">
                <a:solidFill>
                  <a:srgbClr val="0000FF"/>
                </a:solidFill>
              </a:rPr>
            </a:br>
            <a:r>
              <a:rPr lang="en-US" sz="2000" dirty="0">
                <a:solidFill>
                  <a:srgbClr val="0000FF"/>
                </a:solidFill>
              </a:rPr>
              <a:t>R package: https://</a:t>
            </a:r>
            <a:r>
              <a:rPr lang="en-US" sz="2000" dirty="0" err="1">
                <a:solidFill>
                  <a:srgbClr val="0000FF"/>
                </a:solidFill>
              </a:rPr>
              <a:t>github.com</a:t>
            </a:r>
            <a:r>
              <a:rPr lang="en-US" sz="2000" dirty="0">
                <a:solidFill>
                  <a:srgbClr val="0000FF"/>
                </a:solidFill>
              </a:rPr>
              <a:t>/kuppal2/</a:t>
            </a:r>
            <a:r>
              <a:rPr lang="en-US" sz="2000" dirty="0" err="1">
                <a:solidFill>
                  <a:srgbClr val="0000FF"/>
                </a:solidFill>
              </a:rPr>
              <a:t>xMWAS</a:t>
            </a:r>
            <a:br>
              <a:rPr lang="en-US" sz="2000" dirty="0">
                <a:solidFill>
                  <a:srgbClr val="0000FF"/>
                </a:solidFill>
              </a:rPr>
            </a:br>
            <a:br>
              <a:rPr lang="en-US" sz="2000" dirty="0"/>
            </a:br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B7BE2-BDE7-3742-B1B5-D6080CDBB0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3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Parameters</a:t>
            </a:r>
          </a:p>
        </p:txBody>
      </p:sp>
      <p:pic>
        <p:nvPicPr>
          <p:cNvPr id="5" name="Content Placeholder 4" descr="Screen Shot 2018-03-20 at 11.44.46 PM.png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56582" y="1417641"/>
            <a:ext cx="7120632" cy="5399771"/>
          </a:xfrm>
        </p:spPr>
      </p:pic>
    </p:spTree>
    <p:extLst>
      <p:ext uri="{BB962C8B-B14F-4D97-AF65-F5344CB8AC3E}">
        <p14:creationId xmlns:p14="http://schemas.microsoft.com/office/powerpoint/2010/main" val="2288474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output: </a:t>
            </a:r>
            <a:r>
              <a:rPr lang="en-US" dirty="0" err="1"/>
              <a:t>Readme.txt</a:t>
            </a:r>
            <a:endParaRPr lang="en-US" dirty="0"/>
          </a:p>
        </p:txBody>
      </p:sp>
      <p:pic>
        <p:nvPicPr>
          <p:cNvPr id="4" name="Content Placeholder 3" descr="Screen Shot 2017-07-09 at 10.44.36 PM.png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829303"/>
            <a:ext cx="8930918" cy="3900500"/>
          </a:xfrm>
        </p:spPr>
      </p:pic>
    </p:spTree>
    <p:extLst>
      <p:ext uri="{BB962C8B-B14F-4D97-AF65-F5344CB8AC3E}">
        <p14:creationId xmlns:p14="http://schemas.microsoft.com/office/powerpoint/2010/main" val="3031853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graphs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1245" y="1730650"/>
            <a:ext cx="4634191" cy="50615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1912445"/>
            <a:ext cx="4341243" cy="4945559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0" y="1290577"/>
            <a:ext cx="2480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/>
              <a:t>Colored by data type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82067" y="1759687"/>
            <a:ext cx="1814482" cy="1303782"/>
            <a:chOff x="11526" y="5557652"/>
            <a:chExt cx="1926573" cy="1331161"/>
          </a:xfrm>
        </p:grpSpPr>
        <p:grpSp>
          <p:nvGrpSpPr>
            <p:cNvPr id="21" name="Group 20"/>
            <p:cNvGrpSpPr/>
            <p:nvPr/>
          </p:nvGrpSpPr>
          <p:grpSpPr>
            <a:xfrm>
              <a:off x="11526" y="6338893"/>
              <a:ext cx="1926573" cy="549920"/>
              <a:chOff x="27997107" y="19049698"/>
              <a:chExt cx="2830027" cy="783558"/>
            </a:xfrm>
          </p:grpSpPr>
          <p:sp>
            <p:nvSpPr>
              <p:cNvPr id="29" name="TextBox 28"/>
              <p:cNvSpPr txBox="1"/>
              <p:nvPr/>
            </p:nvSpPr>
            <p:spPr>
              <a:xfrm>
                <a:off x="28404502" y="19049698"/>
                <a:ext cx="2422632" cy="7835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sz="1200" dirty="0">
                    <a:latin typeface="Arial"/>
                    <a:cs typeface="Arial"/>
                  </a:rPr>
                  <a:t>Positive correlation</a:t>
                </a:r>
              </a:p>
              <a:p>
                <a:r>
                  <a:rPr lang="en-US" sz="1200" dirty="0">
                    <a:latin typeface="Arial"/>
                    <a:cs typeface="Arial"/>
                  </a:rPr>
                  <a:t>Negative correlation</a:t>
                </a:r>
              </a:p>
            </p:txBody>
          </p:sp>
          <p:cxnSp>
            <p:nvCxnSpPr>
              <p:cNvPr id="30" name="Straight Connector 29"/>
              <p:cNvCxnSpPr/>
              <p:nvPr/>
            </p:nvCxnSpPr>
            <p:spPr bwMode="auto">
              <a:xfrm flipH="1">
                <a:off x="27997107" y="19238599"/>
                <a:ext cx="487207" cy="1396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 flipH="1">
                <a:off x="27997107" y="19566161"/>
                <a:ext cx="487207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2" name="Group 21"/>
            <p:cNvGrpSpPr/>
            <p:nvPr/>
          </p:nvGrpSpPr>
          <p:grpSpPr>
            <a:xfrm>
              <a:off x="49263" y="5557652"/>
              <a:ext cx="1668511" cy="822095"/>
              <a:chOff x="19608" y="4123900"/>
              <a:chExt cx="1668511" cy="822095"/>
            </a:xfrm>
          </p:grpSpPr>
          <p:sp>
            <p:nvSpPr>
              <p:cNvPr id="23" name="Isosceles Triangle 22"/>
              <p:cNvSpPr/>
              <p:nvPr/>
            </p:nvSpPr>
            <p:spPr>
              <a:xfrm>
                <a:off x="19608" y="4740266"/>
                <a:ext cx="182880" cy="182881"/>
              </a:xfrm>
              <a:prstGeom prst="triangle">
                <a:avLst/>
              </a:prstGeom>
              <a:solidFill>
                <a:srgbClr val="3EFFF9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Arial"/>
                  <a:cs typeface="Arial"/>
                </a:endParaRP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32154" y="4470272"/>
                <a:ext cx="182880" cy="182880"/>
              </a:xfrm>
              <a:prstGeom prst="ellipse">
                <a:avLst/>
              </a:prstGeom>
              <a:solidFill>
                <a:srgbClr val="42FF37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Arial"/>
                  <a:cs typeface="Arial"/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32452" y="4185944"/>
                <a:ext cx="182880" cy="182881"/>
              </a:xfrm>
              <a:prstGeom prst="rect">
                <a:avLst/>
              </a:prstGeom>
              <a:solidFill>
                <a:srgbClr val="FF9966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Arial"/>
                  <a:cs typeface="Arial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53026" y="4663179"/>
                <a:ext cx="917734" cy="2828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latin typeface="Arial"/>
                    <a:cs typeface="Arial"/>
                  </a:rPr>
                  <a:t>Cytokines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277966" y="4123900"/>
                <a:ext cx="1216257" cy="2828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/>
                    <a:cs typeface="Arial"/>
                  </a:rPr>
                  <a:t>Metabolites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65481" y="4421165"/>
                <a:ext cx="1422638" cy="2828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/>
                    <a:cs typeface="Arial"/>
                  </a:rPr>
                  <a:t>Genes</a:t>
                </a:r>
              </a:p>
            </p:txBody>
          </p:sp>
        </p:grpSp>
      </p:grpSp>
      <p:sp>
        <p:nvSpPr>
          <p:cNvPr id="32" name="TextBox 31"/>
          <p:cNvSpPr txBox="1"/>
          <p:nvPr/>
        </p:nvSpPr>
        <p:spPr>
          <a:xfrm>
            <a:off x="4557194" y="1258311"/>
            <a:ext cx="3790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B. Colored by community membership</a:t>
            </a:r>
          </a:p>
        </p:txBody>
      </p:sp>
    </p:spTree>
    <p:extLst>
      <p:ext uri="{BB962C8B-B14F-4D97-AF65-F5344CB8AC3E}">
        <p14:creationId xmlns:p14="http://schemas.microsoft.com/office/powerpoint/2010/main" val="2669939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Community detection and centrality analysis</a:t>
            </a:r>
          </a:p>
        </p:txBody>
      </p:sp>
      <p:pic>
        <p:nvPicPr>
          <p:cNvPr id="6" name="Picture 5" descr="Screen Shot 2018-03-20 at 11.51.44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209" y="1567156"/>
            <a:ext cx="7363843" cy="480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729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Pairwise results </a:t>
            </a:r>
            <a:r>
              <a:rPr lang="mr-IN" dirty="0"/>
              <a:t>–</a:t>
            </a:r>
            <a:r>
              <a:rPr lang="en-US" dirty="0"/>
              <a:t> X&lt;-&gt;Y, X&lt;-&gt;Z, Y&lt;-&gt;Z</a:t>
            </a:r>
          </a:p>
        </p:txBody>
      </p:sp>
      <p:pic>
        <p:nvPicPr>
          <p:cNvPr id="5" name="Picture 4" descr="Screen Shot 2018-03-20 at 11.53.21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2141" y="1715766"/>
            <a:ext cx="5134422" cy="39314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1973" y="1889396"/>
            <a:ext cx="3423934" cy="343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0507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Running the R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URL for example R script: </a:t>
            </a:r>
            <a:r>
              <a:rPr lang="en-US" dirty="0">
                <a:hlinkClick r:id="rId2"/>
              </a:rPr>
              <a:t>https://github.com/kuppal2/xMWAS/blob/master/example_manual_tutorial/example_xmwas_runscript_v0.55.R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User manual with description of arguments: 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https://github.com/kuppal2/xMWAS/blob/master/example_manual_tutorial/xMWAS-manual.pdf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7302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R script for </a:t>
            </a:r>
            <a:r>
              <a:rPr lang="en-US" sz="3200" dirty="0" err="1"/>
              <a:t>xMWAS</a:t>
            </a:r>
            <a:r>
              <a:rPr lang="en-US" sz="3200" dirty="0"/>
              <a:t> using the example dataset</a:t>
            </a:r>
            <a:br>
              <a:rPr lang="en-US" sz="3200" dirty="0"/>
            </a:br>
            <a:r>
              <a:rPr lang="en-US" sz="1800" dirty="0"/>
              <a:t>(URL: https://</a:t>
            </a:r>
            <a:r>
              <a:rPr lang="en-US" sz="1800" dirty="0" err="1"/>
              <a:t>github.com</a:t>
            </a:r>
            <a:r>
              <a:rPr lang="en-US" sz="1800" dirty="0"/>
              <a:t>/kuppal2/</a:t>
            </a:r>
            <a:r>
              <a:rPr lang="en-US" sz="1800" dirty="0" err="1"/>
              <a:t>xMWAS</a:t>
            </a:r>
            <a:r>
              <a:rPr lang="en-US" sz="1800" dirty="0"/>
              <a:t>/blob/master/</a:t>
            </a:r>
            <a:r>
              <a:rPr lang="en-US" sz="1800" dirty="0" err="1"/>
              <a:t>example_manual_tutorial</a:t>
            </a:r>
            <a:r>
              <a:rPr lang="en-US" sz="1800" dirty="0"/>
              <a:t>/example_xmwas_runscript_v0.55.R)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284054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4800" dirty="0"/>
              <a:t>#load package</a:t>
            </a:r>
          </a:p>
          <a:p>
            <a:pPr marL="0" indent="0">
              <a:buNone/>
            </a:pPr>
            <a:r>
              <a:rPr lang="en-US" sz="4800" dirty="0"/>
              <a:t>library(</a:t>
            </a:r>
            <a:r>
              <a:rPr lang="en-US" sz="4800" dirty="0" err="1"/>
              <a:t>xMWAS</a:t>
            </a:r>
            <a:r>
              <a:rPr lang="en-US" sz="4800" dirty="0"/>
              <a:t>)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#example dataset that includes </a:t>
            </a:r>
            <a:r>
              <a:rPr lang="en-US" sz="4800" dirty="0" err="1"/>
              <a:t>metabolome</a:t>
            </a:r>
            <a:r>
              <a:rPr lang="en-US" sz="4800" dirty="0"/>
              <a:t>, </a:t>
            </a:r>
            <a:r>
              <a:rPr lang="en-US" sz="4800" dirty="0" err="1"/>
              <a:t>transcriptome</a:t>
            </a:r>
            <a:r>
              <a:rPr lang="en-US" sz="4800" dirty="0"/>
              <a:t>, and cytokine data from the H1N1 mice study (Chandler 2016)</a:t>
            </a:r>
          </a:p>
          <a:p>
            <a:pPr marL="0" indent="0">
              <a:buNone/>
            </a:pPr>
            <a:r>
              <a:rPr lang="en-US" sz="4800" dirty="0"/>
              <a:t>data(exh1n1)</a:t>
            </a:r>
          </a:p>
          <a:p>
            <a:pPr marL="0" indent="0">
              <a:buNone/>
            </a:pPr>
            <a:r>
              <a:rPr lang="en-US" sz="4800" dirty="0"/>
              <a:t>data(</a:t>
            </a:r>
            <a:r>
              <a:rPr lang="en-US" sz="4800" dirty="0" err="1"/>
              <a:t>classlabels_casecontrol</a:t>
            </a:r>
            <a:r>
              <a:rPr lang="en-US" sz="4800" dirty="0"/>
              <a:t>) #example </a:t>
            </a:r>
            <a:r>
              <a:rPr lang="en-US" sz="4800" dirty="0" err="1"/>
              <a:t>classlabels</a:t>
            </a:r>
            <a:r>
              <a:rPr lang="en-US" sz="4800" dirty="0"/>
              <a:t> file for case </a:t>
            </a:r>
            <a:r>
              <a:rPr lang="en-US" sz="4800" dirty="0" err="1"/>
              <a:t>vs</a:t>
            </a:r>
            <a:r>
              <a:rPr lang="en-US" sz="4800" dirty="0"/>
              <a:t> control design</a:t>
            </a:r>
          </a:p>
          <a:p>
            <a:pPr marL="0" indent="0">
              <a:buNone/>
            </a:pPr>
            <a:r>
              <a:rPr lang="en-US" sz="4800" dirty="0"/>
              <a:t>data(</a:t>
            </a:r>
            <a:r>
              <a:rPr lang="en-US" sz="4800" dirty="0" err="1"/>
              <a:t>classlabels_repeatmeasures</a:t>
            </a:r>
            <a:r>
              <a:rPr lang="en-US" sz="4800" dirty="0"/>
              <a:t>) #example </a:t>
            </a:r>
            <a:r>
              <a:rPr lang="en-US" sz="4800" dirty="0" err="1"/>
              <a:t>classlabels</a:t>
            </a:r>
            <a:r>
              <a:rPr lang="en-US" sz="4800" dirty="0"/>
              <a:t> file for repeat measures design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#</a:t>
            </a:r>
            <a:r>
              <a:rPr lang="en-US" sz="4800" dirty="0" err="1"/>
              <a:t>dataX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/>
              <a:t>karanuppal</a:t>
            </a:r>
            <a:r>
              <a:rPr lang="en-US" sz="4800" dirty="0"/>
              <a:t>/featuretable_xMWASp0.05.txt",sep="\</a:t>
            </a:r>
            <a:r>
              <a:rPr lang="en-US" sz="4800" dirty="0" err="1"/>
              <a:t>t",header</a:t>
            </a:r>
            <a:r>
              <a:rPr lang="en-US" sz="4800" dirty="0"/>
              <a:t>=</a:t>
            </a:r>
            <a:r>
              <a:rPr lang="en-US" sz="4800" dirty="0" err="1"/>
              <a:t>TRUE,row.names</a:t>
            </a:r>
            <a:r>
              <a:rPr lang="en-US" sz="4800" dirty="0"/>
              <a:t>=1)</a:t>
            </a:r>
          </a:p>
          <a:p>
            <a:pPr marL="0" indent="0">
              <a:buNone/>
            </a:pPr>
            <a:r>
              <a:rPr lang="en-US" sz="4800" dirty="0"/>
              <a:t>#</a:t>
            </a:r>
            <a:r>
              <a:rPr lang="en-US" sz="4800" dirty="0" err="1"/>
              <a:t>dataY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/>
              <a:t>karanuppal</a:t>
            </a:r>
            <a:r>
              <a:rPr lang="en-US" sz="4800" dirty="0"/>
              <a:t>/UntargetLipids_xMWASp0.05.txt",sep="\</a:t>
            </a:r>
            <a:r>
              <a:rPr lang="en-US" sz="4800" dirty="0" err="1"/>
              <a:t>t",header</a:t>
            </a:r>
            <a:r>
              <a:rPr lang="en-US" sz="4800" dirty="0"/>
              <a:t>=</a:t>
            </a:r>
            <a:r>
              <a:rPr lang="en-US" sz="4800" dirty="0" err="1"/>
              <a:t>TRUE,row.names</a:t>
            </a:r>
            <a:r>
              <a:rPr lang="en-US" sz="4800" dirty="0"/>
              <a:t>=1)</a:t>
            </a:r>
          </a:p>
          <a:p>
            <a:pPr marL="0" indent="0">
              <a:buNone/>
            </a:pPr>
            <a:r>
              <a:rPr lang="en-US" sz="4800" dirty="0"/>
              <a:t>#</a:t>
            </a:r>
            <a:r>
              <a:rPr lang="en-US" sz="4800" dirty="0" err="1"/>
              <a:t>dataZ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/>
              <a:t>karanuppal</a:t>
            </a:r>
            <a:r>
              <a:rPr lang="en-US" sz="4800" dirty="0"/>
              <a:t>/TargetedLipids_v2.txt",sep="\</a:t>
            </a:r>
            <a:r>
              <a:rPr lang="en-US" sz="4800" dirty="0" err="1"/>
              <a:t>t",header</a:t>
            </a:r>
            <a:r>
              <a:rPr lang="en-US" sz="4800" dirty="0"/>
              <a:t>=</a:t>
            </a:r>
            <a:r>
              <a:rPr lang="en-US" sz="4800" dirty="0" err="1"/>
              <a:t>TRUE,row.names</a:t>
            </a:r>
            <a:r>
              <a:rPr lang="en-US" sz="4800" dirty="0"/>
              <a:t>=1)</a:t>
            </a:r>
          </a:p>
          <a:p>
            <a:pPr marL="0" indent="0">
              <a:buNone/>
            </a:pPr>
            <a:r>
              <a:rPr lang="en-US" sz="4800" dirty="0"/>
              <a:t>#</a:t>
            </a:r>
            <a:r>
              <a:rPr lang="en-US" sz="4800" dirty="0" err="1"/>
              <a:t>classlabels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/>
              <a:t>karanuppal</a:t>
            </a:r>
            <a:r>
              <a:rPr lang="en-US" sz="4800" dirty="0"/>
              <a:t>/classlabels.txt",</a:t>
            </a:r>
            <a:r>
              <a:rPr lang="en-US" sz="4800" dirty="0" err="1"/>
              <a:t>sep</a:t>
            </a:r>
            <a:r>
              <a:rPr lang="en-US" sz="4800" dirty="0"/>
              <a:t>="\</a:t>
            </a:r>
            <a:r>
              <a:rPr lang="en-US" sz="4800" dirty="0" err="1"/>
              <a:t>t",header</a:t>
            </a:r>
            <a:r>
              <a:rPr lang="en-US" sz="4800" dirty="0"/>
              <a:t>=TRUE)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 err="1"/>
              <a:t>xMat</a:t>
            </a:r>
            <a:r>
              <a:rPr lang="en-US" sz="4800" dirty="0"/>
              <a:t>&lt;-exh1n1$metabolome</a:t>
            </a:r>
          </a:p>
          <a:p>
            <a:pPr marL="0" indent="0">
              <a:buNone/>
            </a:pPr>
            <a:r>
              <a:rPr lang="en-US" sz="4800" dirty="0" err="1"/>
              <a:t>yMat</a:t>
            </a:r>
            <a:r>
              <a:rPr lang="en-US" sz="4800" dirty="0"/>
              <a:t>&lt;-exh1n1$transcrlptome</a:t>
            </a:r>
          </a:p>
          <a:p>
            <a:pPr marL="0" indent="0">
              <a:buNone/>
            </a:pPr>
            <a:r>
              <a:rPr lang="en-US" sz="4800" dirty="0" err="1"/>
              <a:t>zMat</a:t>
            </a:r>
            <a:r>
              <a:rPr lang="en-US" sz="4800" dirty="0"/>
              <a:t>&lt;-exh1n1$cytokine</a:t>
            </a:r>
          </a:p>
          <a:p>
            <a:pPr marL="0" indent="0">
              <a:buNone/>
            </a:pPr>
            <a:r>
              <a:rPr lang="en-US" sz="4800" dirty="0" err="1"/>
              <a:t>classlabels</a:t>
            </a:r>
            <a:r>
              <a:rPr lang="en-US" sz="4800" dirty="0"/>
              <a:t>&lt;-exh1n1$classlabels</a:t>
            </a:r>
          </a:p>
          <a:p>
            <a:pPr marL="0" indent="0">
              <a:buNone/>
            </a:pPr>
            <a:r>
              <a:rPr lang="en-US" sz="4800" dirty="0"/>
              <a:t>output&lt;-"/home/kuppal2/xMWASv0.55output/"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#call the </a:t>
            </a:r>
            <a:r>
              <a:rPr lang="en-US" sz="4800" dirty="0" err="1"/>
              <a:t>run_xmwas</a:t>
            </a:r>
            <a:r>
              <a:rPr lang="en-US" sz="4800" dirty="0"/>
              <a:t>() function:</a:t>
            </a:r>
          </a:p>
          <a:p>
            <a:pPr marL="0" indent="0">
              <a:buNone/>
            </a:pPr>
            <a:r>
              <a:rPr lang="en-US" sz="4800" dirty="0" err="1"/>
              <a:t>xmwas_res</a:t>
            </a:r>
            <a:r>
              <a:rPr lang="en-US" sz="4800" dirty="0"/>
              <a:t>&lt;-</a:t>
            </a:r>
            <a:r>
              <a:rPr lang="en-US" sz="4800" dirty="0" err="1"/>
              <a:t>run_xmwas</a:t>
            </a:r>
            <a:r>
              <a:rPr lang="en-US" sz="4800" dirty="0"/>
              <a:t>(</a:t>
            </a:r>
            <a:r>
              <a:rPr lang="en-US" sz="4800" dirty="0" err="1"/>
              <a:t>Xome_data</a:t>
            </a:r>
            <a:r>
              <a:rPr lang="en-US" sz="4800" dirty="0"/>
              <a:t>=</a:t>
            </a:r>
            <a:r>
              <a:rPr lang="en-US" sz="4800" dirty="0" err="1"/>
              <a:t>xMat,Yome_data</a:t>
            </a:r>
            <a:r>
              <a:rPr lang="en-US" sz="4800" dirty="0"/>
              <a:t>=</a:t>
            </a:r>
            <a:r>
              <a:rPr lang="en-US" sz="4800" dirty="0" err="1"/>
              <a:t>yMat,Zome_data</a:t>
            </a:r>
            <a:r>
              <a:rPr lang="en-US" sz="4800" dirty="0"/>
              <a:t>=</a:t>
            </a:r>
            <a:r>
              <a:rPr lang="en-US" sz="4800" dirty="0" err="1"/>
              <a:t>zMat,Wome_data</a:t>
            </a:r>
            <a:r>
              <a:rPr lang="en-US" sz="4800" dirty="0"/>
              <a:t>=</a:t>
            </a:r>
            <a:r>
              <a:rPr lang="en-US" sz="4800" dirty="0" err="1"/>
              <a:t>NA,outloc</a:t>
            </a:r>
            <a:r>
              <a:rPr lang="en-US" sz="4800" dirty="0"/>
              <a:t>=output, </a:t>
            </a:r>
            <a:r>
              <a:rPr lang="en-US" sz="4800" dirty="0" err="1"/>
              <a:t>classlabels</a:t>
            </a:r>
            <a:r>
              <a:rPr lang="en-US" sz="4800" dirty="0"/>
              <a:t>=</a:t>
            </a:r>
            <a:r>
              <a:rPr lang="en-US" sz="4800" dirty="0" err="1"/>
              <a:t>classlabels,class_fname</a:t>
            </a:r>
            <a:r>
              <a:rPr lang="en-US" sz="4800" dirty="0"/>
              <a:t>=</a:t>
            </a:r>
            <a:r>
              <a:rPr lang="en-US" sz="4800" dirty="0" err="1"/>
              <a:t>NA,xmwasmethod</a:t>
            </a:r>
            <a:r>
              <a:rPr lang="en-US" sz="4800" dirty="0"/>
              <a:t>="</a:t>
            </a:r>
            <a:r>
              <a:rPr lang="en-US" sz="4800" dirty="0" err="1"/>
              <a:t>pls</a:t>
            </a:r>
            <a:r>
              <a:rPr lang="en-US" sz="4800" dirty="0"/>
              <a:t>",</a:t>
            </a:r>
            <a:r>
              <a:rPr lang="en-US" sz="4800" dirty="0" err="1"/>
              <a:t>plsmode</a:t>
            </a:r>
            <a:r>
              <a:rPr lang="en-US" sz="4800" dirty="0"/>
              <a:t>="regression",</a:t>
            </a:r>
            <a:r>
              <a:rPr lang="en-US" sz="4800" dirty="0" err="1"/>
              <a:t>max_xvar</a:t>
            </a:r>
            <a:r>
              <a:rPr lang="en-US" sz="4800" dirty="0"/>
              <a:t>=10000,max_yvar=10000, </a:t>
            </a:r>
            <a:r>
              <a:rPr lang="en-US" sz="4800" dirty="0" err="1"/>
              <a:t>max_zvar</a:t>
            </a:r>
            <a:r>
              <a:rPr lang="en-US" sz="4800" dirty="0"/>
              <a:t>=10000,max_wvar=10000,rsd.filt.thresh=1,corthresh=0.4,keepX=1000,keepY=1000,keepZ=1000,keepW=1000, </a:t>
            </a:r>
            <a:r>
              <a:rPr lang="en-US" sz="4800" dirty="0" err="1"/>
              <a:t>pairedanalysis</a:t>
            </a:r>
            <a:r>
              <a:rPr lang="en-US" sz="4800" dirty="0"/>
              <a:t>=</a:t>
            </a:r>
            <a:r>
              <a:rPr lang="en-US" sz="4800" dirty="0" err="1"/>
              <a:t>FALSE,optselect</a:t>
            </a:r>
            <a:r>
              <a:rPr lang="en-US" sz="4800" dirty="0"/>
              <a:t>=</a:t>
            </a:r>
            <a:r>
              <a:rPr lang="en-US" sz="4800" dirty="0" err="1"/>
              <a:t>TRUE,rawPthresh</a:t>
            </a:r>
            <a:r>
              <a:rPr lang="en-US" sz="4800" dirty="0"/>
              <a:t>=0.05,numcomps=10,net_edge_colors=c("</a:t>
            </a:r>
            <a:r>
              <a:rPr lang="en-US" sz="4800" dirty="0" err="1"/>
              <a:t>blue","red</a:t>
            </a:r>
            <a:r>
              <a:rPr lang="en-US" sz="4800" dirty="0"/>
              <a:t>"), </a:t>
            </a:r>
            <a:r>
              <a:rPr lang="en-US" sz="4800" dirty="0" err="1"/>
              <a:t>net_node_colors</a:t>
            </a:r>
            <a:r>
              <a:rPr lang="en-US" sz="4800" dirty="0"/>
              <a:t>=c("orange", "</a:t>
            </a:r>
            <a:r>
              <a:rPr lang="en-US" sz="4800" dirty="0" err="1"/>
              <a:t>green","cyan","pink</a:t>
            </a:r>
            <a:r>
              <a:rPr lang="en-US" sz="4800" dirty="0"/>
              <a:t>"),</a:t>
            </a:r>
            <a:r>
              <a:rPr lang="en-US" sz="4800" dirty="0" err="1"/>
              <a:t>Xname</a:t>
            </a:r>
            <a:r>
              <a:rPr lang="en-US" sz="4800" dirty="0"/>
              <a:t>="X",</a:t>
            </a:r>
            <a:r>
              <a:rPr lang="en-US" sz="4800" dirty="0" err="1"/>
              <a:t>Yname</a:t>
            </a:r>
            <a:r>
              <a:rPr lang="en-US" sz="4800" dirty="0"/>
              <a:t>="Y",</a:t>
            </a:r>
            <a:r>
              <a:rPr lang="en-US" sz="4800" dirty="0" err="1"/>
              <a:t>Zname</a:t>
            </a:r>
            <a:r>
              <a:rPr lang="en-US" sz="4800" dirty="0"/>
              <a:t>="Z",</a:t>
            </a:r>
            <a:r>
              <a:rPr lang="en-US" sz="4800" dirty="0" err="1"/>
              <a:t>Wname</a:t>
            </a:r>
            <a:r>
              <a:rPr lang="en-US" sz="4800" dirty="0"/>
              <a:t>="W", </a:t>
            </a:r>
            <a:r>
              <a:rPr lang="en-US" sz="4800" dirty="0" err="1"/>
              <a:t>net_node_shape</a:t>
            </a:r>
            <a:r>
              <a:rPr lang="en-US" sz="4800" dirty="0"/>
              <a:t>=c("</a:t>
            </a:r>
            <a:r>
              <a:rPr lang="en-US" sz="4800" dirty="0" err="1"/>
              <a:t>square","circle","triangle","star</a:t>
            </a:r>
            <a:r>
              <a:rPr lang="en-US" sz="4800" dirty="0"/>
              <a:t>"),</a:t>
            </a:r>
            <a:r>
              <a:rPr lang="en-US" sz="4800" dirty="0" err="1"/>
              <a:t>all.missing.thresh</a:t>
            </a:r>
            <a:r>
              <a:rPr lang="en-US" sz="4800" dirty="0"/>
              <a:t>=0,missing.val=0, </a:t>
            </a:r>
            <a:r>
              <a:rPr lang="en-US" sz="4800" dirty="0" err="1"/>
              <a:t>seednum</a:t>
            </a:r>
            <a:r>
              <a:rPr lang="en-US" sz="4800" dirty="0"/>
              <a:t>=100,label.cex=0.2,vertex.size=6,max_connections=NA, </a:t>
            </a:r>
            <a:r>
              <a:rPr lang="en-US" sz="4800" dirty="0" err="1"/>
              <a:t>centrality_method</a:t>
            </a:r>
            <a:r>
              <a:rPr lang="en-US" sz="4800" dirty="0"/>
              <a:t>="eigenvector",</a:t>
            </a:r>
            <a:r>
              <a:rPr lang="en-US" sz="4800" dirty="0" err="1"/>
              <a:t>use.X.reference</a:t>
            </a:r>
            <a:r>
              <a:rPr lang="en-US" sz="4800" dirty="0"/>
              <a:t>=</a:t>
            </a:r>
            <a:r>
              <a:rPr lang="en-US" sz="4800" dirty="0" err="1"/>
              <a:t>FALSE,removeRda</a:t>
            </a:r>
            <a:r>
              <a:rPr lang="en-US" sz="4800" dirty="0"/>
              <a:t>=</a:t>
            </a:r>
            <a:r>
              <a:rPr lang="en-US" sz="4800" dirty="0" err="1"/>
              <a:t>TRUE,compare.classes</a:t>
            </a:r>
            <a:r>
              <a:rPr lang="en-US" sz="4800" dirty="0"/>
              <a:t>=</a:t>
            </a:r>
            <a:r>
              <a:rPr lang="en-US" sz="4800" dirty="0" err="1"/>
              <a:t>TRUE,class.comparison.allvar</a:t>
            </a:r>
            <a:r>
              <a:rPr lang="en-US" sz="4800" dirty="0"/>
              <a:t>=TRUE) </a:t>
            </a:r>
          </a:p>
          <a:p>
            <a:pPr marL="0" indent="0">
              <a:buNone/>
            </a:pPr>
            <a:r>
              <a:rPr lang="en-US" sz="4800" dirty="0" err="1"/>
              <a:t>suppressWarnings</a:t>
            </a:r>
            <a:r>
              <a:rPr lang="en-US" sz="4800" dirty="0"/>
              <a:t>(try(sink(file=NULL),silent=TRUE))</a:t>
            </a:r>
          </a:p>
        </p:txBody>
      </p:sp>
    </p:spTree>
    <p:extLst>
      <p:ext uri="{BB962C8B-B14F-4D97-AF65-F5344CB8AC3E}">
        <p14:creationId xmlns:p14="http://schemas.microsoft.com/office/powerpoint/2010/main" val="32519846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xMWAS</a:t>
            </a:r>
            <a:r>
              <a:rPr lang="en-US" dirty="0"/>
              <a:t> output</a:t>
            </a:r>
          </a:p>
        </p:txBody>
      </p:sp>
      <p:pic>
        <p:nvPicPr>
          <p:cNvPr id="3" name="Picture 2" descr="Screen Shot 2018-03-20 at 11.43.40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211" y="1283451"/>
            <a:ext cx="7012539" cy="53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167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"/>
                <a:cs typeface="Arial"/>
              </a:rPr>
              <a:t>Software availability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>
                <a:latin typeface="Arial"/>
                <a:cs typeface="Arial"/>
              </a:rPr>
              <a:t>R package: </a:t>
            </a:r>
            <a:r>
              <a:rPr lang="en-US" sz="2800" dirty="0">
                <a:latin typeface="Arial"/>
                <a:cs typeface="Arial"/>
                <a:hlinkClick r:id="rId2"/>
              </a:rPr>
              <a:t>https://github.com/kuppal2/xMWAS</a:t>
            </a:r>
            <a:endParaRPr lang="en-US" sz="2800" dirty="0">
              <a:latin typeface="Arial"/>
              <a:cs typeface="Arial"/>
            </a:endParaRPr>
          </a:p>
          <a:p>
            <a:pPr lvl="1"/>
            <a:r>
              <a:rPr lang="en-US" sz="2400" dirty="0">
                <a:latin typeface="Arial"/>
                <a:cs typeface="Arial"/>
              </a:rPr>
              <a:t>Example R scripts: </a:t>
            </a:r>
          </a:p>
          <a:p>
            <a:pPr lvl="2"/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/kuppal2/</a:t>
            </a:r>
            <a:r>
              <a:rPr lang="en-US" sz="2000" dirty="0" err="1"/>
              <a:t>xMWAS</a:t>
            </a:r>
            <a:r>
              <a:rPr lang="en-US" sz="2000" dirty="0"/>
              <a:t>/tree/master/</a:t>
            </a:r>
            <a:r>
              <a:rPr lang="en-US" sz="2000" dirty="0" err="1"/>
              <a:t>example_manual_tutorial</a:t>
            </a:r>
            <a:endParaRPr lang="en-US" sz="2000" dirty="0">
              <a:latin typeface="Arial"/>
              <a:cs typeface="Arial"/>
            </a:endParaRPr>
          </a:p>
          <a:p>
            <a:pPr lvl="1"/>
            <a:r>
              <a:rPr lang="en-US" sz="2400" dirty="0"/>
              <a:t>R shiny app locally on your laptop/desktop (new feature):</a:t>
            </a:r>
          </a:p>
          <a:p>
            <a:pPr marL="914400" lvl="2" indent="0">
              <a:buNone/>
            </a:pPr>
            <a:r>
              <a:rPr lang="en-US" sz="2000" b="1" dirty="0">
                <a:solidFill>
                  <a:srgbClr val="008000"/>
                </a:solidFill>
              </a:rPr>
              <a:t>library(</a:t>
            </a:r>
            <a:r>
              <a:rPr lang="en-US" sz="2000" b="1" dirty="0" err="1">
                <a:solidFill>
                  <a:srgbClr val="008000"/>
                </a:solidFill>
              </a:rPr>
              <a:t>xMWAS</a:t>
            </a:r>
            <a:r>
              <a:rPr lang="en-US" sz="2000" b="1" dirty="0">
                <a:solidFill>
                  <a:srgbClr val="008000"/>
                </a:solidFill>
              </a:rPr>
              <a:t>)</a:t>
            </a:r>
          </a:p>
          <a:p>
            <a:pPr marL="914400" lvl="2" indent="0">
              <a:buNone/>
            </a:pPr>
            <a:r>
              <a:rPr lang="en-US" sz="2000" b="1" dirty="0" err="1">
                <a:solidFill>
                  <a:srgbClr val="008000"/>
                </a:solidFill>
              </a:rPr>
              <a:t>launchShinyApp</a:t>
            </a:r>
            <a:r>
              <a:rPr lang="en-US" sz="2000" b="1" dirty="0">
                <a:solidFill>
                  <a:srgbClr val="008000"/>
                </a:solidFill>
              </a:rPr>
              <a:t>()</a:t>
            </a:r>
          </a:p>
          <a:p>
            <a:r>
              <a:rPr lang="en-US" sz="2800" dirty="0">
                <a:latin typeface="Arial"/>
                <a:cs typeface="Arial"/>
              </a:rPr>
              <a:t>Basic web version: </a:t>
            </a:r>
            <a:r>
              <a:rPr lang="en-US" sz="2800" dirty="0">
                <a:latin typeface="Arial"/>
                <a:cs typeface="Arial"/>
                <a:hlinkClick r:id="rId3"/>
              </a:rPr>
              <a:t>https://kuppal.shinyapps.io/xmwas/</a:t>
            </a:r>
            <a:endParaRPr lang="en-US" sz="2800" dirty="0">
              <a:latin typeface="Arial"/>
              <a:cs typeface="Arial"/>
            </a:endParaRPr>
          </a:p>
          <a:p>
            <a:r>
              <a:rPr lang="en-US" sz="2800" dirty="0">
                <a:latin typeface="Arial"/>
                <a:cs typeface="Arial"/>
              </a:rPr>
              <a:t>User manual</a:t>
            </a:r>
          </a:p>
          <a:p>
            <a:pPr lvl="1"/>
            <a:r>
              <a:rPr lang="en-US" dirty="0">
                <a:latin typeface="Arial"/>
                <a:cs typeface="Arial"/>
                <a:hlinkClick r:id="rId4"/>
              </a:rPr>
              <a:t>https://github.com/kuppal2/xMWAS/blob/master/example_manual_tutorial/xMWAS-manual.pdf</a:t>
            </a:r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pPr lvl="1"/>
            <a:endParaRPr lang="en-US" dirty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BC36C-FBDB-8740-8B39-63D9E1D639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82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89586" cy="942602"/>
          </a:xfrm>
        </p:spPr>
        <p:txBody>
          <a:bodyPr>
            <a:noAutofit/>
          </a:bodyPr>
          <a:lstStyle/>
          <a:p>
            <a:r>
              <a:rPr lang="en-US" sz="3000" dirty="0" err="1">
                <a:latin typeface="Arial"/>
                <a:cs typeface="Arial"/>
              </a:rPr>
              <a:t>xMWAS</a:t>
            </a:r>
            <a:r>
              <a:rPr lang="en-US" sz="3000" dirty="0">
                <a:latin typeface="Arial"/>
                <a:cs typeface="Arial"/>
              </a:rPr>
              <a:t> installation</a:t>
            </a:r>
            <a:br>
              <a:rPr lang="en-US" sz="3000" dirty="0">
                <a:latin typeface="Arial"/>
                <a:cs typeface="Arial"/>
              </a:rPr>
            </a:br>
            <a:r>
              <a:rPr lang="en-US" sz="3000" dirty="0">
                <a:latin typeface="Arial"/>
                <a:cs typeface="Arial"/>
              </a:rPr>
              <a:t> instructions for Windows</a:t>
            </a:r>
            <a:br>
              <a:rPr lang="en-US" sz="3000" dirty="0">
                <a:latin typeface="Arial"/>
                <a:cs typeface="Arial"/>
              </a:rPr>
            </a:br>
            <a:endParaRPr lang="en-US" sz="1800" u="sng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236" y="1217240"/>
            <a:ext cx="8664550" cy="490892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600" dirty="0">
                <a:latin typeface="Arial"/>
                <a:cs typeface="Arial"/>
              </a:rPr>
              <a:t>(</a:t>
            </a:r>
            <a:r>
              <a:rPr lang="en-US" sz="2600" b="1" dirty="0">
                <a:latin typeface="Arial"/>
                <a:cs typeface="Arial"/>
              </a:rPr>
              <a:t>Prerequisite</a:t>
            </a:r>
            <a:r>
              <a:rPr lang="en-US" sz="2600" dirty="0">
                <a:latin typeface="Arial"/>
                <a:cs typeface="Arial"/>
              </a:rPr>
              <a:t>: install R </a:t>
            </a:r>
            <a:r>
              <a:rPr lang="en-US" sz="2600" dirty="0">
                <a:latin typeface="Arial"/>
                <a:cs typeface="Arial"/>
                <a:hlinkClick r:id="rId2"/>
              </a:rPr>
              <a:t>https://cran.cnr.berkeley.edu/</a:t>
            </a:r>
            <a:r>
              <a:rPr lang="en-US" sz="2600" dirty="0">
                <a:latin typeface="Arial"/>
                <a:cs typeface="Arial"/>
              </a:rPr>
              <a:t>)</a:t>
            </a:r>
          </a:p>
          <a:p>
            <a:pPr marL="0" indent="0">
              <a:buNone/>
            </a:pPr>
            <a:endParaRPr lang="en-US" sz="2600" dirty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latin typeface="Arial"/>
                <a:cs typeface="Arial"/>
              </a:rPr>
              <a:t>Launch R. Copy and paste the following command in R terminal to install dependencies</a:t>
            </a:r>
          </a:p>
          <a:p>
            <a:pPr marL="857250" lvl="2" indent="0">
              <a:buNone/>
            </a:pP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if (!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requireNamespace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 quietly = TRUE))</a:t>
            </a:r>
          </a:p>
          <a:p>
            <a:pPr marL="857250" lvl="2" indent="0">
              <a:buNone/>
            </a:pP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"); 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::install("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BiocInstaller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 version = "3.12")</a:t>
            </a:r>
          </a:p>
          <a:p>
            <a:pPr marL="857250" lvl="2" indent="0">
              <a:buNone/>
            </a:pPr>
            <a:endParaRPr lang="en-US" sz="2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#For R &gt;= 3.5.0</a:t>
            </a:r>
          </a:p>
          <a:p>
            <a:pPr marL="857250" lvl="2" indent="0">
              <a:buNone/>
            </a:pP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::install(c("GO.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"),dependencies=TRUE);</a:t>
            </a:r>
          </a:p>
          <a:p>
            <a:pPr marL="857250" lvl="2" indent="0">
              <a:buNone/>
            </a:pPr>
            <a:endParaRPr lang="en-US" sz="2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#For R &lt; 3.5.0</a:t>
            </a:r>
          </a:p>
          <a:p>
            <a:pPr marL="857250" lvl="2" indent="0">
              <a:buNone/>
            </a:pP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biocLite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(c("GO.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"),dependencies=TRUE);</a:t>
            </a:r>
          </a:p>
          <a:p>
            <a:pPr marL="857250" lvl="2" indent="0">
              <a:buNone/>
            </a:pPr>
            <a:endParaRPr lang="en-US" sz="2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(c("devtools","WGCNA", "snow","igraph","plyr","plsgenomics",</a:t>
            </a:r>
            <a:r>
              <a:rPr lang="en-US" sz="2300" dirty="0">
                <a:latin typeface="Arial"/>
                <a:cs typeface="Arial"/>
              </a:rPr>
              <a:t> 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"shiny","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shinyBS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visNetwork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"),dependencies=TRUE, repos="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  <a:hlinkClick r:id="rId3"/>
              </a:rPr>
              <a:t>http://cran.r-project.org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")</a:t>
            </a:r>
          </a:p>
          <a:p>
            <a:pPr marL="971550" lvl="1" indent="-514350">
              <a:buFont typeface="+mj-lt"/>
              <a:buAutoNum type="arabicPeriod"/>
            </a:pPr>
            <a:endParaRPr lang="en-US" sz="2100" b="1" dirty="0">
              <a:solidFill>
                <a:srgbClr val="008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latin typeface="Arial"/>
                <a:cs typeface="Arial"/>
              </a:rPr>
              <a:t>Copy and paste the following command in R terminal to install </a:t>
            </a:r>
            <a:r>
              <a:rPr lang="en-US" sz="2600" dirty="0" err="1">
                <a:latin typeface="Arial"/>
                <a:cs typeface="Arial"/>
              </a:rPr>
              <a:t>xMWAS</a:t>
            </a:r>
            <a:r>
              <a:rPr lang="en-US" sz="2600" dirty="0">
                <a:latin typeface="Arial"/>
                <a:cs typeface="Arial"/>
              </a:rPr>
              <a:t>:</a:t>
            </a:r>
          </a:p>
          <a:p>
            <a:pPr marL="457200" lvl="1" indent="0">
              <a:buNone/>
            </a:pPr>
            <a:r>
              <a:rPr lang="en-US" sz="2100" b="1" dirty="0">
                <a:solidFill>
                  <a:srgbClr val="008000"/>
                </a:solidFill>
                <a:latin typeface="Arial"/>
                <a:cs typeface="Arial"/>
              </a:rPr>
              <a:t>	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library(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devtools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); 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install_github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("kuppal2/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")</a:t>
            </a:r>
          </a:p>
          <a:p>
            <a:pPr marL="914400" lvl="1" indent="-457200">
              <a:buFont typeface="+mj-lt"/>
              <a:buAutoNum type="arabicPeriod"/>
            </a:pPr>
            <a:endParaRPr lang="en-US" sz="1900" b="1" dirty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600" dirty="0">
                <a:latin typeface="Arial"/>
                <a:cs typeface="Arial"/>
              </a:rPr>
              <a:t>Copy and paste the following command in R terminal to test the installation:</a:t>
            </a:r>
          </a:p>
          <a:p>
            <a:pPr marL="0" indent="0">
              <a:buNone/>
            </a:pPr>
            <a:r>
              <a:rPr lang="en-US" sz="3000" b="1" dirty="0">
                <a:solidFill>
                  <a:srgbClr val="008000"/>
                </a:solidFill>
                <a:latin typeface="Arial"/>
                <a:cs typeface="Arial"/>
              </a:rPr>
              <a:t>	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	library(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98295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489586" cy="771600"/>
          </a:xfrm>
        </p:spPr>
        <p:txBody>
          <a:bodyPr>
            <a:noAutofit/>
          </a:bodyPr>
          <a:lstStyle/>
          <a:p>
            <a:r>
              <a:rPr lang="en-US" sz="3000" dirty="0" err="1">
                <a:latin typeface="Arial"/>
                <a:cs typeface="Arial"/>
              </a:rPr>
              <a:t>xMWAS</a:t>
            </a:r>
            <a:r>
              <a:rPr lang="en-US" sz="3000" dirty="0">
                <a:latin typeface="Arial"/>
                <a:cs typeface="Arial"/>
              </a:rPr>
              <a:t> installation - Mac OS 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237" y="739450"/>
            <a:ext cx="8190534" cy="42277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b="1" dirty="0">
                <a:latin typeface="Arial"/>
                <a:cs typeface="Arial"/>
              </a:rPr>
              <a:t>Prerequisites: </a:t>
            </a:r>
          </a:p>
          <a:p>
            <a:r>
              <a:rPr lang="en-US" sz="1200" dirty="0">
                <a:latin typeface="Arial"/>
                <a:cs typeface="Arial"/>
              </a:rPr>
              <a:t>Install R </a:t>
            </a:r>
            <a:r>
              <a:rPr lang="en-US" sz="1200" dirty="0">
                <a:latin typeface="Arial"/>
                <a:cs typeface="Arial"/>
                <a:hlinkClick r:id="rId2"/>
              </a:rPr>
              <a:t>https://cran.cnr.berkeley.edu/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dirty="0">
                <a:latin typeface="Arial"/>
                <a:cs typeface="Arial"/>
              </a:rPr>
              <a:t>Install </a:t>
            </a:r>
            <a:r>
              <a:rPr lang="en-US" sz="1200" dirty="0" err="1">
                <a:latin typeface="Arial"/>
                <a:cs typeface="Arial"/>
              </a:rPr>
              <a:t>Xquartz</a:t>
            </a:r>
            <a:r>
              <a:rPr lang="en-US" sz="1200" dirty="0">
                <a:latin typeface="Arial"/>
                <a:cs typeface="Arial"/>
              </a:rPr>
              <a:t>: </a:t>
            </a:r>
            <a:r>
              <a:rPr lang="en-US" sz="1200" dirty="0">
                <a:latin typeface="Arial"/>
                <a:cs typeface="Arial"/>
                <a:hlinkClick r:id="rId3"/>
              </a:rPr>
              <a:t>https://www.xquartz.org/</a:t>
            </a:r>
            <a:endParaRPr lang="en-US" sz="1200" dirty="0">
              <a:latin typeface="Arial"/>
              <a:cs typeface="Arial"/>
            </a:endParaRPr>
          </a:p>
          <a:p>
            <a:endParaRPr lang="en-US" sz="1400" dirty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400" dirty="0">
                <a:latin typeface="Arial"/>
                <a:cs typeface="Arial"/>
              </a:rPr>
              <a:t>Launch R. Copy and paste the following commands in R terminal to install dependencies</a:t>
            </a:r>
          </a:p>
          <a:p>
            <a:pPr marL="857250" lvl="2" indent="0">
              <a:buNone/>
            </a:pP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if (!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requireNamespace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 quietly = TRUE))</a:t>
            </a:r>
          </a:p>
          <a:p>
            <a:pPr marL="857250" lvl="2" indent="0">
              <a:buNone/>
            </a:pP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"); 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::install("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BiocInstaller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 version = "3.12")</a:t>
            </a:r>
          </a:p>
          <a:p>
            <a:pPr marL="857250" lvl="2" indent="0">
              <a:buNone/>
            </a:pP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#For R &gt;= 3.5.0</a:t>
            </a:r>
          </a:p>
          <a:p>
            <a:pPr marL="857250" lvl="2" indent="0">
              <a:buNone/>
            </a:pP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::install(c("GO.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"),dependencies=TRUE);</a:t>
            </a:r>
          </a:p>
          <a:p>
            <a:pPr marL="857250" lvl="2" indent="0">
              <a:buNone/>
            </a:pP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#For R &lt; 3.5.0</a:t>
            </a:r>
          </a:p>
          <a:p>
            <a:pPr marL="857250" lvl="2" indent="0">
              <a:buNone/>
            </a:pP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biocLite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(c("GO.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"),dependencies=TRUE);</a:t>
            </a:r>
          </a:p>
          <a:p>
            <a:pPr marL="857250" lvl="2" indent="0">
              <a:buNone/>
            </a:pP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(c("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devtools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","WGCNA", "snow","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igraph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plyr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plsgenomics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</a:t>
            </a:r>
            <a:r>
              <a:rPr lang="en-US" sz="1300" dirty="0">
                <a:latin typeface="Arial"/>
                <a:cs typeface="Arial"/>
              </a:rPr>
              <a:t> 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"shiny","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shinyBS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visNetwork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"),dependencies=TRUE, repos="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  <a:hlinkClick r:id="rId4"/>
              </a:rPr>
              <a:t>http://cran.r-project.org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</a:t>
            </a:r>
          </a:p>
          <a:p>
            <a:pPr marL="971550" lvl="1" indent="-514350">
              <a:buFont typeface="+mj-lt"/>
              <a:buAutoNum type="arabicPeriod"/>
            </a:pPr>
            <a:endParaRPr lang="en-US" sz="1400" b="1" dirty="0">
              <a:solidFill>
                <a:srgbClr val="008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400" dirty="0">
                <a:latin typeface="Arial"/>
                <a:cs typeface="Arial"/>
              </a:rPr>
              <a:t>Copy and paste the following command in R terminal to install </a:t>
            </a:r>
            <a:r>
              <a:rPr lang="en-US" sz="1400" dirty="0" err="1">
                <a:latin typeface="Arial"/>
                <a:cs typeface="Arial"/>
              </a:rPr>
              <a:t>xMWAS</a:t>
            </a:r>
            <a:r>
              <a:rPr lang="en-US" sz="1400" dirty="0">
                <a:latin typeface="Arial"/>
                <a:cs typeface="Arial"/>
              </a:rPr>
              <a:t>:</a:t>
            </a:r>
          </a:p>
          <a:p>
            <a:pPr marL="457200" lvl="1" indent="0">
              <a:buNone/>
            </a:pP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	library(</a:t>
            </a:r>
            <a:r>
              <a:rPr lang="en-US" sz="1400" b="1" dirty="0" err="1">
                <a:solidFill>
                  <a:srgbClr val="008000"/>
                </a:solidFill>
                <a:latin typeface="Arial"/>
                <a:cs typeface="Arial"/>
              </a:rPr>
              <a:t>devtools</a:t>
            </a: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); </a:t>
            </a:r>
            <a:r>
              <a:rPr lang="en-US" sz="1400" b="1" dirty="0" err="1">
                <a:solidFill>
                  <a:srgbClr val="008000"/>
                </a:solidFill>
                <a:latin typeface="Arial"/>
                <a:cs typeface="Arial"/>
              </a:rPr>
              <a:t>install_github</a:t>
            </a: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("kuppal2/</a:t>
            </a:r>
            <a:r>
              <a:rPr lang="en-US" sz="1400" b="1" dirty="0" err="1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")</a:t>
            </a:r>
            <a:endParaRPr lang="en-US" sz="1400" b="1" dirty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400" dirty="0">
                <a:latin typeface="Arial"/>
                <a:cs typeface="Arial"/>
              </a:rPr>
              <a:t>Copy and paste the following command in R terminal to test the installation:</a:t>
            </a:r>
          </a:p>
          <a:p>
            <a:pPr marL="0" indent="0">
              <a:buNone/>
            </a:pP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		library(</a:t>
            </a:r>
            <a:r>
              <a:rPr lang="en-US" sz="1400" b="1" dirty="0" err="1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endParaRPr lang="en-US" sz="1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5290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</a:t>
            </a:r>
            <a:r>
              <a:rPr lang="en-US" dirty="0" err="1"/>
              <a:t>xMWAS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options:</a:t>
            </a:r>
          </a:p>
          <a:p>
            <a:pPr lvl="1"/>
            <a:r>
              <a:rPr lang="en-US" dirty="0"/>
              <a:t>Launching the Shiny App using R/</a:t>
            </a:r>
            <a:r>
              <a:rPr lang="en-US" dirty="0" err="1"/>
              <a:t>RStudio</a:t>
            </a:r>
            <a:endParaRPr lang="en-US" dirty="0"/>
          </a:p>
          <a:p>
            <a:pPr lvl="1"/>
            <a:r>
              <a:rPr lang="en-US" dirty="0"/>
              <a:t>Running the R script using R/</a:t>
            </a:r>
            <a:r>
              <a:rPr lang="en-US" dirty="0" err="1"/>
              <a:t>Rstudio</a:t>
            </a:r>
            <a:endParaRPr lang="en-US" dirty="0"/>
          </a:p>
          <a:p>
            <a:pPr lvl="1"/>
            <a:r>
              <a:rPr lang="en-US" dirty="0"/>
              <a:t>Using the website (only supports 1-2 users at a time): https://</a:t>
            </a:r>
            <a:r>
              <a:rPr lang="en-US" dirty="0" err="1"/>
              <a:t>kuppal.shinyapps.io</a:t>
            </a:r>
            <a:r>
              <a:rPr lang="en-US" dirty="0"/>
              <a:t>/</a:t>
            </a:r>
            <a:r>
              <a:rPr lang="en-US" dirty="0" err="1"/>
              <a:t>xmwas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614115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1. </a:t>
            </a:r>
            <a:r>
              <a:rPr lang="en-US" dirty="0" err="1"/>
              <a:t>xMWAS</a:t>
            </a:r>
            <a:r>
              <a:rPr lang="en-US" dirty="0"/>
              <a:t>: launching the shiny app locally using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sz="4400" b="1" dirty="0"/>
              <a:t>Option A: directly from </a:t>
            </a:r>
            <a:r>
              <a:rPr lang="en-US" sz="4400" b="1" dirty="0" err="1"/>
              <a:t>GitHub</a:t>
            </a:r>
            <a:r>
              <a:rPr lang="en-US" sz="4400" b="1" dirty="0"/>
              <a:t>; runs the latest version on </a:t>
            </a:r>
            <a:r>
              <a:rPr lang="en-US" sz="4400" b="1" dirty="0" err="1"/>
              <a:t>GitHub</a:t>
            </a:r>
            <a:endParaRPr lang="en-US" sz="4400" b="1" dirty="0"/>
          </a:p>
          <a:p>
            <a:pPr marL="0" indent="0">
              <a:buNone/>
            </a:pPr>
            <a:r>
              <a:rPr lang="en-US" sz="4400" b="1" dirty="0"/>
              <a:t>	(#copy and paste the commands in green in R)</a:t>
            </a:r>
          </a:p>
          <a:p>
            <a:pPr marL="457200" lvl="1" indent="0">
              <a:buNone/>
            </a:pPr>
            <a:r>
              <a:rPr lang="en-US" sz="4400" dirty="0">
                <a:solidFill>
                  <a:srgbClr val="008000"/>
                </a:solidFill>
              </a:rPr>
              <a:t>library(shiny)</a:t>
            </a:r>
          </a:p>
          <a:p>
            <a:pPr marL="457200" lvl="1" indent="0">
              <a:buNone/>
            </a:pPr>
            <a:r>
              <a:rPr lang="en-US" sz="4400" dirty="0">
                <a:solidFill>
                  <a:srgbClr val="008000"/>
                </a:solidFill>
              </a:rPr>
              <a:t>shiny::</a:t>
            </a:r>
            <a:r>
              <a:rPr lang="en-US" sz="4400" dirty="0" err="1">
                <a:solidFill>
                  <a:srgbClr val="008000"/>
                </a:solidFill>
              </a:rPr>
              <a:t>runGitHub</a:t>
            </a:r>
            <a:r>
              <a:rPr lang="en-US" sz="4400" dirty="0">
                <a:solidFill>
                  <a:srgbClr val="008000"/>
                </a:solidFill>
              </a:rPr>
              <a:t>('</a:t>
            </a:r>
            <a:r>
              <a:rPr lang="en-US" sz="4400" dirty="0" err="1">
                <a:solidFill>
                  <a:srgbClr val="008000"/>
                </a:solidFill>
              </a:rPr>
              <a:t>xMWAS</a:t>
            </a:r>
            <a:r>
              <a:rPr lang="en-US" sz="4400" dirty="0">
                <a:solidFill>
                  <a:srgbClr val="008000"/>
                </a:solidFill>
              </a:rPr>
              <a:t>', 'kuppal2',subdir="</a:t>
            </a:r>
            <a:r>
              <a:rPr lang="en-US" sz="4400" dirty="0" err="1">
                <a:solidFill>
                  <a:srgbClr val="008000"/>
                </a:solidFill>
              </a:rPr>
              <a:t>inst</a:t>
            </a:r>
            <a:r>
              <a:rPr lang="en-US" sz="4400" dirty="0">
                <a:solidFill>
                  <a:srgbClr val="008000"/>
                </a:solidFill>
              </a:rPr>
              <a:t>/</a:t>
            </a:r>
            <a:r>
              <a:rPr lang="en-US" sz="4400" dirty="0" err="1">
                <a:solidFill>
                  <a:srgbClr val="008000"/>
                </a:solidFill>
              </a:rPr>
              <a:t>shinyapp</a:t>
            </a:r>
            <a:r>
              <a:rPr lang="en-US" sz="4400" dirty="0">
                <a:solidFill>
                  <a:srgbClr val="008000"/>
                </a:solidFill>
              </a:rPr>
              <a:t>/")</a:t>
            </a:r>
          </a:p>
          <a:p>
            <a:pPr lvl="1"/>
            <a:endParaRPr lang="en-US" sz="4400" dirty="0"/>
          </a:p>
          <a:p>
            <a:r>
              <a:rPr lang="en-US" sz="4400" b="1" dirty="0">
                <a:solidFill>
                  <a:srgbClr val="000000"/>
                </a:solidFill>
              </a:rPr>
              <a:t>Option B: launch from within </a:t>
            </a:r>
            <a:r>
              <a:rPr lang="en-US" sz="4400" b="1" dirty="0" err="1">
                <a:solidFill>
                  <a:srgbClr val="000000"/>
                </a:solidFill>
              </a:rPr>
              <a:t>xMWAS</a:t>
            </a:r>
            <a:r>
              <a:rPr lang="en-US" sz="4400" b="1" dirty="0">
                <a:solidFill>
                  <a:srgbClr val="000000"/>
                </a:solidFill>
              </a:rPr>
              <a:t> version installed on the computer</a:t>
            </a:r>
          </a:p>
          <a:p>
            <a:pPr marL="457200" lvl="1" indent="0">
              <a:buNone/>
            </a:pPr>
            <a:r>
              <a:rPr lang="en-US" sz="4400" dirty="0">
                <a:solidFill>
                  <a:srgbClr val="008000"/>
                </a:solidFill>
              </a:rPr>
              <a:t>library(</a:t>
            </a:r>
            <a:r>
              <a:rPr lang="en-US" sz="4400" dirty="0" err="1">
                <a:solidFill>
                  <a:srgbClr val="008000"/>
                </a:solidFill>
              </a:rPr>
              <a:t>xMWAS</a:t>
            </a:r>
            <a:r>
              <a:rPr lang="en-US" sz="4400" dirty="0">
                <a:solidFill>
                  <a:srgbClr val="0080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4400" dirty="0">
                <a:solidFill>
                  <a:srgbClr val="008000"/>
                </a:solidFill>
              </a:rPr>
              <a:t>	</a:t>
            </a:r>
            <a:r>
              <a:rPr lang="en-US" sz="4400" dirty="0" err="1">
                <a:solidFill>
                  <a:srgbClr val="008000"/>
                </a:solidFill>
              </a:rPr>
              <a:t>launchShinyApp</a:t>
            </a:r>
            <a:r>
              <a:rPr lang="en-US" sz="4400" dirty="0">
                <a:solidFill>
                  <a:srgbClr val="008000"/>
                </a:solidFill>
              </a:rPr>
              <a:t>()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666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Input data format (more details under “Help and Support”)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719356"/>
              </p:ext>
            </p:extLst>
          </p:nvPr>
        </p:nvGraphicFramePr>
        <p:xfrm>
          <a:off x="725693" y="4990944"/>
          <a:ext cx="4333225" cy="1237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6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66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66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6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666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55590"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Subject1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Subject2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Subject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834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Gene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834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Gene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5590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425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Gene 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409129"/>
              </p:ext>
            </p:extLst>
          </p:nvPr>
        </p:nvGraphicFramePr>
        <p:xfrm>
          <a:off x="725692" y="2299482"/>
          <a:ext cx="4333225" cy="167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6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66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66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6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666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72090"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Subject1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Subject2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Subject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9646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Metabolite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199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9646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Metabolite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2090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9646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Metabolite</a:t>
                      </a:r>
                      <a:r>
                        <a:rPr lang="en-US" sz="1000" baseline="0" dirty="0">
                          <a:latin typeface="Arial"/>
                        </a:rPr>
                        <a:t> p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09179" y="1602313"/>
            <a:ext cx="2990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/>
              </a:rPr>
              <a:t>Metabolomics data</a:t>
            </a:r>
          </a:p>
          <a:p>
            <a:pPr algn="ctr"/>
            <a:r>
              <a:rPr lang="en-US" dirty="0">
                <a:latin typeface="Arial"/>
              </a:rPr>
              <a:t>(p metabolites x n subjects)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706" y="4305977"/>
            <a:ext cx="35884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rial"/>
              </a:rPr>
              <a:t>Transcriptomics</a:t>
            </a:r>
            <a:r>
              <a:rPr lang="en-US" dirty="0">
                <a:latin typeface="Arial"/>
              </a:rPr>
              <a:t> data</a:t>
            </a:r>
          </a:p>
          <a:p>
            <a:pPr algn="ctr"/>
            <a:r>
              <a:rPr lang="en-US" dirty="0">
                <a:latin typeface="Arial"/>
              </a:rPr>
              <a:t>(q genes x n subjects)</a:t>
            </a:r>
          </a:p>
          <a:p>
            <a:pPr algn="ctr"/>
            <a:r>
              <a:rPr lang="en-US" dirty="0">
                <a:latin typeface="Arial"/>
              </a:rPr>
              <a:t> 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6512320"/>
              </p:ext>
            </p:extLst>
          </p:nvPr>
        </p:nvGraphicFramePr>
        <p:xfrm>
          <a:off x="5784573" y="2582334"/>
          <a:ext cx="1593116" cy="20667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6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6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7053"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Subject1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Control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Subject2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Control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053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SubjectN-1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Tumor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 err="1">
                          <a:latin typeface="Arial"/>
                        </a:rPr>
                        <a:t>SubjectN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Arial"/>
                        </a:rPr>
                        <a:t>Tumor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058919" y="2074641"/>
            <a:ext cx="2990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/>
              </a:rPr>
              <a:t>Class labels file</a:t>
            </a:r>
          </a:p>
          <a:p>
            <a:pPr algn="ctr"/>
            <a:endParaRPr lang="en-US" dirty="0">
              <a:latin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BC36C-FBDB-8740-8B39-63D9E1D6396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78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 and Support page</a:t>
            </a:r>
          </a:p>
        </p:txBody>
      </p:sp>
      <p:pic>
        <p:nvPicPr>
          <p:cNvPr id="4" name="Content Placeholder 3" descr="Screen Shot 2019-04-19 at 9.35.22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3" t="6003" r="10905" b="9223"/>
          <a:stretch/>
        </p:blipFill>
        <p:spPr>
          <a:xfrm>
            <a:off x="270934" y="1820334"/>
            <a:ext cx="7027333" cy="4360333"/>
          </a:xfrm>
        </p:spPr>
      </p:pic>
    </p:spTree>
    <p:extLst>
      <p:ext uri="{BB962C8B-B14F-4D97-AF65-F5344CB8AC3E}">
        <p14:creationId xmlns:p14="http://schemas.microsoft.com/office/powerpoint/2010/main" val="3681038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7069</TotalTime>
  <Words>1771</Words>
  <Application>Microsoft Macintosh PowerPoint</Application>
  <PresentationFormat>On-screen Show (4:3)</PresentationFormat>
  <Paragraphs>230</Paragraphs>
  <Slides>27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Office Theme</vt:lpstr>
      <vt:lpstr>Worksheet</vt:lpstr>
      <vt:lpstr>Installing and running xMWAS</vt:lpstr>
      <vt:lpstr> xMWAS: a data-driven integration and differential network analysis (Uppal 2018, Bioinformatics) URL: https://kuppal.shinyapps.io/xmwas/ R package: https://github.com/kuppal2/xMWAS  </vt:lpstr>
      <vt:lpstr>Software availability</vt:lpstr>
      <vt:lpstr>xMWAS installation  instructions for Windows </vt:lpstr>
      <vt:lpstr>xMWAS installation - Mac OS X</vt:lpstr>
      <vt:lpstr>Running xMWAS</vt:lpstr>
      <vt:lpstr>1. xMWAS: launching the shiny app locally using R</vt:lpstr>
      <vt:lpstr>Input data format (more details under “Help and Support”)</vt:lpstr>
      <vt:lpstr>Help and Support page</vt:lpstr>
      <vt:lpstr>PowerPoint Presentation</vt:lpstr>
      <vt:lpstr>Step 1. Upload data files</vt:lpstr>
      <vt:lpstr>Use example dataset  (click on “More options” -&gt; set Use example data to “True”)</vt:lpstr>
      <vt:lpstr>Step 2. Data preprocessing and filtering</vt:lpstr>
      <vt:lpstr>Step 3. Set parameters for integration and association analysis </vt:lpstr>
      <vt:lpstr>Step 4. Select method for centrality analysis</vt:lpstr>
      <vt:lpstr>Step 5. Set “Graphical Options”</vt:lpstr>
      <vt:lpstr>Step 6. Click on “Start processing”</vt:lpstr>
      <vt:lpstr>Download results</vt:lpstr>
      <vt:lpstr>xMWAS output</vt:lpstr>
      <vt:lpstr>Input Parameters</vt:lpstr>
      <vt:lpstr>Description of output: Readme.txt</vt:lpstr>
      <vt:lpstr>Network graphs</vt:lpstr>
      <vt:lpstr>Community detection and centrality analysis</vt:lpstr>
      <vt:lpstr>Pairwise results – X&lt;-&gt;Y, X&lt;-&gt;Z, Y&lt;-&gt;Z</vt:lpstr>
      <vt:lpstr>2. Running the R script</vt:lpstr>
      <vt:lpstr>R script for xMWAS using the example dataset (URL: https://github.com/kuppal2/xMWAS/blob/master/example_manual_tutorial/example_xmwas_runscript_v0.55.R)</vt:lpstr>
      <vt:lpstr>xMWAS output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xMWAS</dc:title>
  <dc:subject/>
  <dc:creator>karan</dc:creator>
  <cp:keywords/>
  <dc:description/>
  <cp:lastModifiedBy>Uppal, Karan</cp:lastModifiedBy>
  <cp:revision>42</cp:revision>
  <dcterms:created xsi:type="dcterms:W3CDTF">2019-04-22T18:06:16Z</dcterms:created>
  <dcterms:modified xsi:type="dcterms:W3CDTF">2021-04-12T18:06:34Z</dcterms:modified>
  <cp:category/>
</cp:coreProperties>
</file>

<file path=docProps/thumbnail.jpeg>
</file>